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Proxima Nova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F9558A8-797F-42F1-A27D-BD5BDC9DE860}">
  <a:tblStyle styleId="{FF9558A8-797F-42F1-A27D-BD5BDC9DE8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ProximaNova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ProximaNova-italic.fntdata"/><Relationship Id="rId16" Type="http://schemas.openxmlformats.org/officeDocument/2006/relationships/slide" Target="slides/slide10.xml"/><Relationship Id="rId38" Type="http://schemas.openxmlformats.org/officeDocument/2006/relationships/font" Target="fonts/ProximaNova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880dbe2728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880dbe2728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880dbe2728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880dbe2728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880dbe2728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880dbe2728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880dbe2728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880dbe2728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880dbe2728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880dbe2728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880dbe2728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880dbe2728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880dbe2728_1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880dbe2728_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880dbe2728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880dbe2728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88fb2ea401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88fb2ea401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880dbe2728_1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880dbe2728_1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88010e205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88010e205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88fb2ea401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88fb2ea401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88fb2ea401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88fb2ea401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88fb2ea401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88fb2ea401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88fb2ea401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88fb2ea401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88fb2ea401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88fb2ea401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88fb2ea401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88fb2ea401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88fb2ea401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88fb2ea401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88fb2ea401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88fb2ea401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88fb2ea401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88fb2ea401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88fb2ea401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88fb2ea401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880dbe2728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880dbe2728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88fb2ea401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88fb2ea401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880dbe2728_1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880dbe2728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880dbe2728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880dbe2728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880dbe2728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880dbe2728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880dbe2728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880dbe2728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880dbe2728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880dbe2728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880dbe2728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880dbe2728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5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Relationship Id="rId4" Type="http://schemas.openxmlformats.org/officeDocument/2006/relationships/image" Target="../media/image2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Relationship Id="rId4" Type="http://schemas.openxmlformats.org/officeDocument/2006/relationships/image" Target="../media/image2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510450" y="1941738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l" sz="1700"/>
              <a:t>MASS DETECTION IN DIGITAL BREAST TOMOSYNTHESIS </a:t>
            </a:r>
            <a:endParaRPr b="1" sz="170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l" sz="1700"/>
              <a:t>IMAGES</a:t>
            </a:r>
            <a:endParaRPr b="1" sz="17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900"/>
          </a:p>
        </p:txBody>
      </p:sp>
      <p:sp>
        <p:nvSpPr>
          <p:cNvPr id="60" name="Google Shape;60;p13"/>
          <p:cNvSpPr txBox="1"/>
          <p:nvPr/>
        </p:nvSpPr>
        <p:spPr>
          <a:xfrm>
            <a:off x="2907900" y="3165138"/>
            <a:ext cx="3328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Diploma Thesis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Bitzidis Charalampos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S.I.N.: 57424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624325" y="240150"/>
            <a:ext cx="7519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DEMOCRITUS UNIVERSITY OF THRACE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SCHOOL OF ENGINEERING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DEPARTMENT OF ELECTRICAL AND COMPUTER ENGINEERING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 sz="1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SECTOR OF ELECTRONICS AND INFORMATION TECHNOLOGY SYSTEMS</a:t>
            </a:r>
            <a:endParaRPr sz="15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2907900" y="4279075"/>
            <a:ext cx="332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Supervisor</a:t>
            </a:r>
            <a:r>
              <a:rPr lang="el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: Ioannis Pratikakis 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Professor DUTh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624325" cy="1434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The YOLO network </a:t>
            </a:r>
            <a:r>
              <a:rPr lang="el"/>
              <a:t>- Predictions dimensions</a:t>
            </a:r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3175" y="1017725"/>
            <a:ext cx="4429125" cy="316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2"/>
          <p:cNvSpPr txBox="1"/>
          <p:nvPr/>
        </p:nvSpPr>
        <p:spPr>
          <a:xfrm>
            <a:off x="311700" y="1017725"/>
            <a:ext cx="4091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For example for the values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S = 7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B = 2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 = 20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311700" y="2064425"/>
            <a:ext cx="409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Output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S x S x (B * 5 + C) =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7 x 7 x 30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DenseNets architecture </a:t>
            </a:r>
            <a:r>
              <a:rPr lang="el"/>
              <a:t>- Introduction</a:t>
            </a:r>
            <a:endParaRPr/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5650" y="1017725"/>
            <a:ext cx="4096650" cy="302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 txBox="1"/>
          <p:nvPr/>
        </p:nvSpPr>
        <p:spPr>
          <a:xfrm>
            <a:off x="311700" y="1017725"/>
            <a:ext cx="4424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Advantages: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solving the "vanishing-gradient" problem in CNNs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reuse of feature maps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reduced parameter size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311700" y="2279825"/>
            <a:ext cx="4424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A traditional CNN has: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L layers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L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connections between the layers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311700" y="3111125"/>
            <a:ext cx="4761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A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DenseNet has: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L layers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L*(L+1)/2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connections between the layers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DenseNets architecture </a:t>
            </a:r>
            <a:r>
              <a:rPr lang="el"/>
              <a:t>- Network example</a:t>
            </a:r>
            <a:endParaRPr/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975" y="1017725"/>
            <a:ext cx="7688051" cy="172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 txBox="1"/>
          <p:nvPr/>
        </p:nvSpPr>
        <p:spPr>
          <a:xfrm>
            <a:off x="311700" y="2931125"/>
            <a:ext cx="8520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Convolutional layers: 	C1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Dense blocks: 		{D1, D2, D3, D4} = {6, 12, 24, 32}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Transition layers:	 	T1, T2, T3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Growth rate:		32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/>
        </p:nvSpPr>
        <p:spPr>
          <a:xfrm>
            <a:off x="311700" y="3467100"/>
            <a:ext cx="8520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Dense Block D1:			</a:t>
            </a: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56x56x64 ➡ 56x56x256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Dense layers: 		{DL1, DL2, DL3, DL4, DL5, DL6}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Growth rate:		32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Transition layer T1		</a:t>
            </a: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56x56x256 ➡ 28x28x128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Convolutional layer:	1x1x128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Pooling layer:		2x2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0" name="Google Shape;17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DenseNets architecture - Network example</a:t>
            </a:r>
            <a:endParaRPr/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974" y="1017725"/>
            <a:ext cx="6946051" cy="23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DenseNets architecture - Network example</a:t>
            </a:r>
            <a:endParaRPr/>
          </a:p>
        </p:txBody>
      </p:sp>
      <p:sp>
        <p:nvSpPr>
          <p:cNvPr id="177" name="Google Shape;177;p26"/>
          <p:cNvSpPr txBox="1"/>
          <p:nvPr/>
        </p:nvSpPr>
        <p:spPr>
          <a:xfrm>
            <a:off x="311700" y="3926750"/>
            <a:ext cx="8520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Dense layer DL1:					</a:t>
            </a: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56x56x64 ➡ 56x56x96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Convolutional layer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			1x1x128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Convolutional layer			1x1x32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Concatenation of feature maps:	56x56x96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3750" y="1017725"/>
            <a:ext cx="5316500" cy="29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The </a:t>
            </a:r>
            <a:r>
              <a:rPr lang="el"/>
              <a:t>DenseYOLO network</a:t>
            </a:r>
            <a:endParaRPr/>
          </a:p>
        </p:txBody>
      </p:sp>
      <p:sp>
        <p:nvSpPr>
          <p:cNvPr id="184" name="Google Shape;184;p27"/>
          <p:cNvSpPr/>
          <p:nvPr/>
        </p:nvSpPr>
        <p:spPr>
          <a:xfrm>
            <a:off x="2668225" y="2399525"/>
            <a:ext cx="720900" cy="351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8734" y="1888275"/>
            <a:ext cx="1857541" cy="137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7"/>
          <p:cNvSpPr txBox="1"/>
          <p:nvPr/>
        </p:nvSpPr>
        <p:spPr>
          <a:xfrm>
            <a:off x="6266375" y="1740600"/>
            <a:ext cx="287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u="sng">
                <a:latin typeface="Proxima Nova"/>
                <a:ea typeface="Proxima Nova"/>
                <a:cs typeface="Proxima Nova"/>
                <a:sym typeface="Proxima Nova"/>
              </a:rPr>
              <a:t>predictions dimensions </a:t>
            </a:r>
            <a:r>
              <a:rPr b="1" lang="el" u="sng">
                <a:latin typeface="Proxima Nova"/>
                <a:ea typeface="Proxima Nova"/>
                <a:cs typeface="Proxima Nova"/>
                <a:sym typeface="Proxima Nova"/>
              </a:rPr>
              <a:t>11x7x</a:t>
            </a:r>
            <a:r>
              <a:rPr b="1" lang="el" u="sng"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r>
              <a:rPr lang="el" u="sng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u="sng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" name="Google Shape;187;p27"/>
          <p:cNvSpPr/>
          <p:nvPr/>
        </p:nvSpPr>
        <p:spPr>
          <a:xfrm>
            <a:off x="5445875" y="2399525"/>
            <a:ext cx="720900" cy="351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650" y="1017725"/>
            <a:ext cx="1983900" cy="311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7"/>
          <p:cNvSpPr txBox="1"/>
          <p:nvPr/>
        </p:nvSpPr>
        <p:spPr>
          <a:xfrm>
            <a:off x="311700" y="4132625"/>
            <a:ext cx="26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input image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1056x672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0" name="Google Shape;190;p27"/>
          <p:cNvSpPr txBox="1"/>
          <p:nvPr/>
        </p:nvSpPr>
        <p:spPr>
          <a:xfrm>
            <a:off x="311700" y="4532825"/>
            <a:ext cx="26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cell size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 </a:t>
            </a: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96x96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1" name="Google Shape;191;p27"/>
          <p:cNvSpPr txBox="1"/>
          <p:nvPr/>
        </p:nvSpPr>
        <p:spPr>
          <a:xfrm>
            <a:off x="2917500" y="32620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{D1, D2, D3, D4, D5} = {1, 3, 2, 6, 4}</a:t>
            </a:r>
            <a:endParaRPr/>
          </a:p>
        </p:txBody>
      </p:sp>
      <p:sp>
        <p:nvSpPr>
          <p:cNvPr id="192" name="Google Shape;192;p27"/>
          <p:cNvSpPr txBox="1"/>
          <p:nvPr/>
        </p:nvSpPr>
        <p:spPr>
          <a:xfrm>
            <a:off x="2917500" y="376422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u="sng">
                <a:latin typeface="Proxima Nova"/>
                <a:ea typeface="Proxima Nova"/>
                <a:cs typeface="Proxima Nova"/>
                <a:sym typeface="Proxima Nova"/>
              </a:rPr>
              <a:t>YOLO specifications:</a:t>
            </a:r>
            <a:endParaRPr u="sng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1 bounding box per cell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1 class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6266375" y="2140800"/>
            <a:ext cx="2877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confidence score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x offset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y offset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x scale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y scale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The </a:t>
            </a:r>
            <a:r>
              <a:rPr lang="el"/>
              <a:t>YOLOv5 network</a:t>
            </a:r>
            <a:endParaRPr/>
          </a:p>
        </p:txBody>
      </p:sp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475" y="1017725"/>
            <a:ext cx="7589051" cy="2235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8"/>
          <p:cNvSpPr txBox="1"/>
          <p:nvPr/>
        </p:nvSpPr>
        <p:spPr>
          <a:xfrm>
            <a:off x="311700" y="3253150"/>
            <a:ext cx="8520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Backbone: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extracts features from input images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Neck: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combines the features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Head: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predictions creation (class,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box coordinates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Data Augmentation on DenseYOLO network</a:t>
            </a:r>
            <a:endParaRPr/>
          </a:p>
        </p:txBody>
      </p:sp>
      <p:sp>
        <p:nvSpPr>
          <p:cNvPr id="206" name="Google Shape;206;p29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random scaling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7" name="Google Shape;207;p29"/>
          <p:cNvSpPr txBox="1"/>
          <p:nvPr/>
        </p:nvSpPr>
        <p:spPr>
          <a:xfrm>
            <a:off x="311700" y="14179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random cropping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, so that the ground truth bounding box is included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8" name="Google Shape;208;p29"/>
          <p:cNvSpPr txBox="1"/>
          <p:nvPr/>
        </p:nvSpPr>
        <p:spPr>
          <a:xfrm>
            <a:off x="311700" y="18181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random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horizontal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 flipping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09" name="Google Shape;20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9635" y="2325895"/>
            <a:ext cx="1357817" cy="1787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032" y="2218325"/>
            <a:ext cx="1521222" cy="2002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7833" y="2498461"/>
            <a:ext cx="951655" cy="1442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1593" y="2498467"/>
            <a:ext cx="1027665" cy="1442163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/>
        </p:nvSpPr>
        <p:spPr>
          <a:xfrm>
            <a:off x="1401461" y="4328611"/>
            <a:ext cx="141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input image: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(1229, 945)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4" name="Google Shape;214;p29"/>
          <p:cNvSpPr txBox="1"/>
          <p:nvPr/>
        </p:nvSpPr>
        <p:spPr>
          <a:xfrm>
            <a:off x="3245544" y="4328590"/>
            <a:ext cx="141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scaled image: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(1322, 1017)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5" name="Google Shape;215;p29"/>
          <p:cNvSpPr txBox="1"/>
          <p:nvPr/>
        </p:nvSpPr>
        <p:spPr>
          <a:xfrm>
            <a:off x="4886566" y="4220740"/>
            <a:ext cx="1414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cropped image: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(1056, 672)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6328330" y="4328607"/>
            <a:ext cx="141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flipped image: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(1056, 672)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7" name="Google Shape;217;p29"/>
          <p:cNvSpPr/>
          <p:nvPr/>
        </p:nvSpPr>
        <p:spPr>
          <a:xfrm>
            <a:off x="2825570" y="3239893"/>
            <a:ext cx="328200" cy="17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9"/>
          <p:cNvSpPr/>
          <p:nvPr/>
        </p:nvSpPr>
        <p:spPr>
          <a:xfrm>
            <a:off x="4751374" y="3248736"/>
            <a:ext cx="328200" cy="17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9"/>
          <p:cNvSpPr/>
          <p:nvPr/>
        </p:nvSpPr>
        <p:spPr>
          <a:xfrm>
            <a:off x="6131361" y="3239893"/>
            <a:ext cx="328200" cy="17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Data Augmentation on </a:t>
            </a:r>
            <a:r>
              <a:rPr lang="el"/>
              <a:t>YOLOv5 network</a:t>
            </a:r>
            <a:endParaRPr/>
          </a:p>
        </p:txBody>
      </p:sp>
      <p:sp>
        <p:nvSpPr>
          <p:cNvPr id="225" name="Google Shape;225;p30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random image translation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311700" y="14179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random horizontal and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vertical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 flipping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27" name="Google Shape;22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5150" y="1818125"/>
            <a:ext cx="3013700" cy="299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Image Preprocessing on</a:t>
            </a:r>
            <a:r>
              <a:rPr lang="el"/>
              <a:t> YOLOv5 network</a:t>
            </a:r>
            <a:endParaRPr/>
          </a:p>
        </p:txBody>
      </p:sp>
      <p:sp>
        <p:nvSpPr>
          <p:cNvPr id="233" name="Google Shape;233;p31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cropping of the images so that the breast is included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4" name="Google Shape;234;p31"/>
          <p:cNvSpPr txBox="1"/>
          <p:nvPr/>
        </p:nvSpPr>
        <p:spPr>
          <a:xfrm>
            <a:off x="311700" y="14179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application of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truncation normalization technique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5" name="Google Shape;235;p31"/>
          <p:cNvSpPr txBox="1"/>
          <p:nvPr/>
        </p:nvSpPr>
        <p:spPr>
          <a:xfrm>
            <a:off x="311700" y="18181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application of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 Contrast Limited Adaptive Histogram Equalization (CLAHE) technique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6" name="Google Shape;236;p31"/>
          <p:cNvSpPr txBox="1"/>
          <p:nvPr/>
        </p:nvSpPr>
        <p:spPr>
          <a:xfrm>
            <a:off x="311700" y="22183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image synthesis into the RGB format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7" name="Google Shape;23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425" y="2571750"/>
            <a:ext cx="5355145" cy="222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Breast Cancer problem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Contents of Diploma Thesis Presentation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311700" y="14179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Digital Mammography  (FFDM)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11700" y="18181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Breast Density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311700" y="22183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Digital Breast Tomosynthesis (DBT)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311700" y="2571750"/>
            <a:ext cx="8520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The YOLO network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Architecture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Predictions volume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Predictions dimensions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311700" y="3618450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DenseNets architecture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Network example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311700" y="4449750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The DenseYOLO network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 of </a:t>
            </a:r>
            <a:r>
              <a:rPr lang="el"/>
              <a:t>DenseYOLO network</a:t>
            </a:r>
            <a:endParaRPr/>
          </a:p>
        </p:txBody>
      </p:sp>
      <p:sp>
        <p:nvSpPr>
          <p:cNvPr id="243" name="Google Shape;243;p32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images from biopsy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4" name="Google Shape;244;p32"/>
          <p:cNvSpPr txBox="1"/>
          <p:nvPr/>
        </p:nvSpPr>
        <p:spPr>
          <a:xfrm>
            <a:off x="311700" y="3067850"/>
            <a:ext cx="131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epochs: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20000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5" name="Google Shape;245;p32"/>
          <p:cNvSpPr txBox="1"/>
          <p:nvPr/>
        </p:nvSpPr>
        <p:spPr>
          <a:xfrm>
            <a:off x="311700" y="3683450"/>
            <a:ext cx="13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patience</a:t>
            </a: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 500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6" name="Google Shape;246;p32"/>
          <p:cNvSpPr txBox="1"/>
          <p:nvPr/>
        </p:nvSpPr>
        <p:spPr>
          <a:xfrm>
            <a:off x="311700" y="4059325"/>
            <a:ext cx="1316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initial learning rate</a:t>
            </a: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 0.001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247" name="Google Shape;247;p32"/>
          <p:cNvGraphicFramePr/>
          <p:nvPr/>
        </p:nvGraphicFramePr>
        <p:xfrm>
          <a:off x="1627800" y="1417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{FF9558A8-797F-42F1-A27D-BD5BDC9DE860}</a:tableStyleId>
              </a:tblPr>
              <a:tblGrid>
                <a:gridCol w="1070225"/>
                <a:gridCol w="1070225"/>
                <a:gridCol w="1070225"/>
                <a:gridCol w="1070225"/>
                <a:gridCol w="1070225"/>
                <a:gridCol w="1070225"/>
              </a:tblGrid>
              <a:tr h="524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validation interval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schedule patience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factor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TPR2 validation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TPR2 test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0.7192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0.9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0.6666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0.624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0.6666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0.64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0.6596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0.638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0.6491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0.3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0.6511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0.6257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0.4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0.5964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0.3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0.58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0.5877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 of DenseYOLO network</a:t>
            </a:r>
            <a:endParaRPr/>
          </a:p>
        </p:txBody>
      </p:sp>
      <p:sp>
        <p:nvSpPr>
          <p:cNvPr id="253" name="Google Shape;253;p33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images from the whole dataset: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4" name="Google Shape;254;p33"/>
          <p:cNvSpPr txBox="1"/>
          <p:nvPr/>
        </p:nvSpPr>
        <p:spPr>
          <a:xfrm>
            <a:off x="311700" y="3067850"/>
            <a:ext cx="131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epochs: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20000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5" name="Google Shape;255;p33"/>
          <p:cNvSpPr txBox="1"/>
          <p:nvPr/>
        </p:nvSpPr>
        <p:spPr>
          <a:xfrm>
            <a:off x="311700" y="3683450"/>
            <a:ext cx="13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patience: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 500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6" name="Google Shape;256;p33"/>
          <p:cNvSpPr txBox="1"/>
          <p:nvPr/>
        </p:nvSpPr>
        <p:spPr>
          <a:xfrm>
            <a:off x="311700" y="4059325"/>
            <a:ext cx="1316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latin typeface="Proxima Nova"/>
                <a:ea typeface="Proxima Nova"/>
                <a:cs typeface="Proxima Nova"/>
                <a:sym typeface="Proxima Nova"/>
              </a:rPr>
              <a:t>initial learning rate: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 0.001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257" name="Google Shape;257;p33"/>
          <p:cNvGraphicFramePr/>
          <p:nvPr/>
        </p:nvGraphicFramePr>
        <p:xfrm>
          <a:off x="1627800" y="1417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{FF9558A8-797F-42F1-A27D-BD5BDC9DE860}</a:tableStyleId>
              </a:tblPr>
              <a:tblGrid>
                <a:gridCol w="1070225"/>
                <a:gridCol w="1070225"/>
                <a:gridCol w="1070225"/>
                <a:gridCol w="1070225"/>
                <a:gridCol w="1070225"/>
                <a:gridCol w="1070225"/>
              </a:tblGrid>
              <a:tr h="524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validation interval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schedule patience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factor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TPR2 validation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TPR2 test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0.44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0.3684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0.9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0.5748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11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0.4584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12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0.6880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0.5748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13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0.62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0.6052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14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0.3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0.66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0.5789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15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0.4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0.7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0.5438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9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experiment </a:t>
                      </a:r>
                      <a:r>
                        <a:rPr b="1" i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16</a:t>
                      </a:r>
                      <a:endParaRPr b="1" i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0.3</a:t>
                      </a:r>
                      <a:endParaRPr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0.59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9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0.52</a:t>
                      </a:r>
                      <a:endParaRPr b="1" sz="9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 of DenseYOLO network</a:t>
            </a:r>
            <a:endParaRPr/>
          </a:p>
        </p:txBody>
      </p:sp>
      <p:sp>
        <p:nvSpPr>
          <p:cNvPr id="263" name="Google Shape;263;p34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comparison of images from biopsy and images from the whole dataset: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64" name="Google Shape;26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000" y="1798050"/>
            <a:ext cx="1886105" cy="251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5948" y="1798050"/>
            <a:ext cx="1573550" cy="251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77341" y="1798050"/>
            <a:ext cx="2004660" cy="251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 of </a:t>
            </a:r>
            <a:r>
              <a:rPr lang="el"/>
              <a:t>YOLOv5 network</a:t>
            </a:r>
            <a:endParaRPr/>
          </a:p>
        </p:txBody>
      </p:sp>
      <p:sp>
        <p:nvSpPr>
          <p:cNvPr id="272" name="Google Shape;272;p35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Digital Breast Tomosynthesis images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273" name="Google Shape;273;p35"/>
          <p:cNvGraphicFramePr/>
          <p:nvPr/>
        </p:nvGraphicFramePr>
        <p:xfrm>
          <a:off x="952500" y="1417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{FF9558A8-797F-42F1-A27D-BD5BDC9DE860}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 validation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 test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mAP50-95 validation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mAP50-95 test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DBT PP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0.414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0.372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0.191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0.141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DBT no PP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0.434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0.441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0.176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0.188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74" name="Google Shape;27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4038" y="2733425"/>
            <a:ext cx="1666875" cy="216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5"/>
          <p:cNvSpPr/>
          <p:nvPr/>
        </p:nvSpPr>
        <p:spPr>
          <a:xfrm>
            <a:off x="4216313" y="3638863"/>
            <a:ext cx="720900" cy="351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2613" y="2733425"/>
            <a:ext cx="1657350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 of YOLOv5 network</a:t>
            </a:r>
            <a:endParaRPr/>
          </a:p>
        </p:txBody>
      </p:sp>
      <p:sp>
        <p:nvSpPr>
          <p:cNvPr id="282" name="Google Shape;282;p36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Digital Mammography images: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283" name="Google Shape;283;p36"/>
          <p:cNvGraphicFramePr/>
          <p:nvPr/>
        </p:nvGraphicFramePr>
        <p:xfrm>
          <a:off x="952500" y="1417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{FF9558A8-797F-42F1-A27D-BD5BDC9DE860}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 validation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 test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mAP50-95 validation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mAP50-95 test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INbreast PP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0.824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0.763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0.507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0.443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INbreast no PP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0.86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0.732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0.541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0.439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84" name="Google Shape;28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3363" y="2733425"/>
            <a:ext cx="866775" cy="21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4288" y="2733425"/>
            <a:ext cx="1276350" cy="216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6"/>
          <p:cNvSpPr/>
          <p:nvPr/>
        </p:nvSpPr>
        <p:spPr>
          <a:xfrm>
            <a:off x="4006750" y="3638850"/>
            <a:ext cx="720900" cy="351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 of YOLOv5 network</a:t>
            </a:r>
            <a:endParaRPr/>
          </a:p>
        </p:txBody>
      </p:sp>
      <p:graphicFrame>
        <p:nvGraphicFramePr>
          <p:cNvPr id="292" name="Google Shape;292;p37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{FF9558A8-797F-42F1-A27D-BD5BDC9DE860}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 validation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 test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mAP50-95 validation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mAP50-95 test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DBT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0.414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0.372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0.191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0.141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INbreast in train set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0.429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0.266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0.177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0.108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pretrained on INbreast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0.409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0.361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0.178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0.133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93" name="Google Shape;293;p37"/>
          <p:cNvSpPr txBox="1"/>
          <p:nvPr/>
        </p:nvSpPr>
        <p:spPr>
          <a:xfrm>
            <a:off x="311700" y="1017725"/>
            <a:ext cx="852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Transfer Learning techniques: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images with preprocessing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 of YOLOv5 network</a:t>
            </a:r>
            <a:endParaRPr/>
          </a:p>
        </p:txBody>
      </p:sp>
      <p:sp>
        <p:nvSpPr>
          <p:cNvPr id="299" name="Google Shape;299;p38"/>
          <p:cNvSpPr txBox="1"/>
          <p:nvPr/>
        </p:nvSpPr>
        <p:spPr>
          <a:xfrm>
            <a:off x="311700" y="1017725"/>
            <a:ext cx="852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Transfer Learning techniques: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images without preprocessing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300" name="Google Shape;300;p38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{FF9558A8-797F-42F1-A27D-BD5BDC9DE860}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 validation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 test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mAP50-95 validation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mAP50-95 test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DBT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0.434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0.441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0.176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0.188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INbreast in train set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0.458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0.395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0.204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0.185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pretrained on INbreast</a:t>
                      </a:r>
                      <a:endParaRPr b="1" i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0.368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0.452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0.17</a:t>
                      </a:r>
                      <a:endParaRPr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" sz="11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0.185</a:t>
                      </a:r>
                      <a:endParaRPr b="1" sz="11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88900" marB="88900" marR="88900" marL="889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 of YOLOv5 network</a:t>
            </a:r>
            <a:endParaRPr/>
          </a:p>
        </p:txBody>
      </p:sp>
      <p:sp>
        <p:nvSpPr>
          <p:cNvPr id="306" name="Google Shape;306;p39"/>
          <p:cNvSpPr txBox="1"/>
          <p:nvPr/>
        </p:nvSpPr>
        <p:spPr>
          <a:xfrm>
            <a:off x="311700" y="1017725"/>
            <a:ext cx="852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Transfer Learning techniques: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images with preprocessing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7" name="Google Shape;307;p39"/>
          <p:cNvSpPr txBox="1"/>
          <p:nvPr/>
        </p:nvSpPr>
        <p:spPr>
          <a:xfrm>
            <a:off x="2366775" y="4300925"/>
            <a:ext cx="19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DBT database  image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8" name="Google Shape;308;p39"/>
          <p:cNvSpPr txBox="1"/>
          <p:nvPr/>
        </p:nvSpPr>
        <p:spPr>
          <a:xfrm>
            <a:off x="4718125" y="4300925"/>
            <a:ext cx="214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INbreast database image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09" name="Google Shape;30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750" y="1870800"/>
            <a:ext cx="1409550" cy="2360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8738" y="1831250"/>
            <a:ext cx="1974263" cy="244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Results of YOLOv5 network</a:t>
            </a:r>
            <a:endParaRPr/>
          </a:p>
        </p:txBody>
      </p:sp>
      <p:sp>
        <p:nvSpPr>
          <p:cNvPr id="316" name="Google Shape;316;p40"/>
          <p:cNvSpPr txBox="1"/>
          <p:nvPr/>
        </p:nvSpPr>
        <p:spPr>
          <a:xfrm>
            <a:off x="311700" y="1017725"/>
            <a:ext cx="852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Transfer Learning techniques: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images without preprocessing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7" name="Google Shape;31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738" y="1861975"/>
            <a:ext cx="1409575" cy="23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0"/>
          <p:cNvSpPr txBox="1"/>
          <p:nvPr/>
        </p:nvSpPr>
        <p:spPr>
          <a:xfrm>
            <a:off x="2366775" y="4300925"/>
            <a:ext cx="19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DBT database  image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9" name="Google Shape;319;p40"/>
          <p:cNvSpPr txBox="1"/>
          <p:nvPr/>
        </p:nvSpPr>
        <p:spPr>
          <a:xfrm>
            <a:off x="4718125" y="4300925"/>
            <a:ext cx="214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INbreast database image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20" name="Google Shape;32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8750" y="1827150"/>
            <a:ext cx="1974276" cy="2430642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0"/>
          <p:cNvSpPr/>
          <p:nvPr/>
        </p:nvSpPr>
        <p:spPr>
          <a:xfrm>
            <a:off x="2707675" y="2767025"/>
            <a:ext cx="170100" cy="303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Indicative Bibliography</a:t>
            </a:r>
            <a:endParaRPr/>
          </a:p>
        </p:txBody>
      </p:sp>
      <p:sp>
        <p:nvSpPr>
          <p:cNvPr id="327" name="Google Shape;327;p41"/>
          <p:cNvSpPr txBox="1"/>
          <p:nvPr/>
        </p:nvSpPr>
        <p:spPr>
          <a:xfrm>
            <a:off x="311700" y="1017725"/>
            <a:ext cx="85206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</a:pPr>
            <a:r>
              <a:rPr lang="el" sz="1300">
                <a:latin typeface="Proxima Nova"/>
                <a:ea typeface="Proxima Nova"/>
                <a:cs typeface="Proxima Nova"/>
                <a:sym typeface="Proxima Nova"/>
              </a:rPr>
              <a:t>Buda, M. et al. (2021) “A data set and deep learning algorithm for the detection of masses and architectural distortions in digital breast tomosynthesis images,” JAMA Network Open, 4(8). Available at: https://doi.org/10.1001/jamanetworkopen.2021.19100.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</a:pPr>
            <a:r>
              <a:rPr lang="el" sz="1300">
                <a:latin typeface="Proxima Nova"/>
                <a:ea typeface="Proxima Nova"/>
                <a:cs typeface="Proxima Nova"/>
                <a:sym typeface="Proxima Nova"/>
              </a:rPr>
              <a:t>Redmon, J. et al. (2016) “You only look once: Unified, real-time object detection,” 2016 IEEE Conference on Computer Vision and Pattern Recognition (CVPR) [Preprint]. Available at: https://doi.org/10.1109/cvpr.2016.91.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</a:pPr>
            <a:r>
              <a:rPr lang="el" sz="1300">
                <a:latin typeface="Proxima Nova"/>
                <a:ea typeface="Proxima Nova"/>
                <a:cs typeface="Proxima Nova"/>
                <a:sym typeface="Proxima Nova"/>
              </a:rPr>
              <a:t>Huang, G. et al. (2017) “Densely connected Convolutional Networks,” 2017 IEEE Conference on Computer Vision and Pattern Recognition (CVPR) [Preprint]. Available at: https://doi.org/10.1109/cvpr.2017.243.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</a:pPr>
            <a:r>
              <a:rPr lang="el" sz="1300">
                <a:latin typeface="Proxima Nova"/>
                <a:ea typeface="Proxima Nova"/>
                <a:cs typeface="Proxima Nova"/>
                <a:sym typeface="Proxima Nova"/>
              </a:rPr>
              <a:t>Cao, H. et al. (2021) “Breast mass detection in digital mammography based on Anchor-free architecture,” Computer Methods and Programs in Biomedicine, 205, p. 106033. Available at: https://doi.org/10.1016/j.cmpb.2021.106033.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</a:pPr>
            <a:r>
              <a:rPr lang="el" sz="1300">
                <a:latin typeface="Proxima Nova"/>
                <a:ea typeface="Proxima Nova"/>
                <a:cs typeface="Proxima Nova"/>
                <a:sym typeface="Proxima Nova"/>
              </a:rPr>
              <a:t>Girshick, R. et al. (2014) “Rich feature hierarchies for accurate object detection and semantic segmentation,” 2014 IEEE Conference on Computer Vision and Pattern Recognition [Preprint]. Available at: https://doi.org/10.1109/cvpr.2014.81.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The YOLOv5 network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Contents of Diploma Thesis Presentation</a:t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311700" y="14179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Data Augmentation on DenseYOLO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network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311700" y="22183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Image Preprocessing on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YOLOv5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network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311700" y="2618525"/>
            <a:ext cx="8520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DenseYOLO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network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images from biopsy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images from the whole dataset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comparison of images from biopsy and images from the whole dataset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311700" y="3665213"/>
            <a:ext cx="8520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YOLOv5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network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Digital Breast Tomosynthesis images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Digital Mammography images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Results of Transfer Learning techniques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311700" y="18181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Data Augmentation on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YOLOv5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network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311700" y="4711913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Indicative Bibliography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324" y="467787"/>
            <a:ext cx="6835375" cy="420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Breast Cancer problem</a:t>
            </a:r>
            <a:endParaRPr/>
          </a:p>
        </p:txBody>
      </p:sp>
      <p:sp>
        <p:nvSpPr>
          <p:cNvPr id="93" name="Google Shape;93;p16"/>
          <p:cNvSpPr txBox="1"/>
          <p:nvPr/>
        </p:nvSpPr>
        <p:spPr>
          <a:xfrm>
            <a:off x="311700" y="1017725"/>
            <a:ext cx="852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311700" y="10177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Statistical data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most common type of cancer in the UK and second in the USA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almost 10% of women worldwide are likely to experience it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311700" y="26828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Breast Cancer treatment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preventive examinations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early diagnosis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311700" y="18502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Major risk categories: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women over 50 years old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women with high breast density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311700" y="3514125"/>
            <a:ext cx="8520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Common Medical Imaging techniques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ultrasound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breast MRI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mammography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Digital Mammography (FFDM)</a:t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2427" y="1988200"/>
            <a:ext cx="2096798" cy="272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311700" y="1017725"/>
            <a:ext cx="562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2D imaging technique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311700" y="1417925"/>
            <a:ext cx="689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Replacement of analog mammography: Screen Film Mammography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1850" y="1017725"/>
            <a:ext cx="1860450" cy="392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311700" y="1818125"/>
            <a:ext cx="3998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Findings:	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masses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microcalcifications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architectural distortions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Breast Density</a:t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2300" y="1017725"/>
            <a:ext cx="5379375" cy="318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Digital Breast Tomosynthesis (DBT)</a:t>
            </a:r>
            <a:endParaRPr/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8799" y="445025"/>
            <a:ext cx="3273500" cy="42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/>
        </p:nvSpPr>
        <p:spPr>
          <a:xfrm>
            <a:off x="311700" y="1017725"/>
            <a:ext cx="562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D imaging technique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11700" y="1417925"/>
            <a:ext cx="562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It is a series of 2D breast imaging slices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353600" y="2864825"/>
            <a:ext cx="399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Great utility: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cases of dense breasts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311700" y="1818125"/>
            <a:ext cx="3998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Findings:	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masses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microcalcifications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architectural distortions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4619" y="2864825"/>
            <a:ext cx="1534175" cy="189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The YOLO network - Architecture</a:t>
            </a:r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9164" y="1017725"/>
            <a:ext cx="6945674" cy="28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/>
          <p:nvPr/>
        </p:nvSpPr>
        <p:spPr>
          <a:xfrm>
            <a:off x="311725" y="429107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Consists of: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24 convolutional layers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2 fully connected layers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2371963" y="3890875"/>
            <a:ext cx="440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l">
                <a:latin typeface="Proxima Nova"/>
                <a:ea typeface="Proxima Nova"/>
                <a:cs typeface="Proxima Nova"/>
                <a:sym typeface="Proxima Nova"/>
              </a:rPr>
              <a:t>You Only Look Once!</a:t>
            </a:r>
            <a:endParaRPr b="1" i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The YOLO network </a:t>
            </a:r>
            <a:r>
              <a:rPr lang="el"/>
              <a:t>- Predictions volume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3100" y="1017725"/>
            <a:ext cx="4429200" cy="2783468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311700" y="1017725"/>
            <a:ext cx="4091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YOLO specifications: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S x S : cell grid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B :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number of bounding boxes per cell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C : 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number of classes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311700" y="2064425"/>
            <a:ext cx="409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●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Output</a:t>
            </a: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○"/>
            </a:pPr>
            <a:r>
              <a:rPr lang="el">
                <a:latin typeface="Proxima Nova"/>
                <a:ea typeface="Proxima Nova"/>
                <a:cs typeface="Proxima Nova"/>
                <a:sym typeface="Proxima Nova"/>
              </a:rPr>
              <a:t>S x S x (B * 5 + C)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